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embeddedFontLst>
    <p:embeddedFont>
      <p:font typeface="Black Ops One" pitchFamily="2" charset="0"/>
      <p:regular r:id="rId11"/>
    </p:embeddedFont>
    <p:embeddedFont>
      <p:font typeface="Turret Road" pitchFamily="2" charset="0"/>
      <p:regular r:id="rId12"/>
      <p:bold r:id="rId13"/>
    </p:embeddedFont>
    <p:embeddedFont>
      <p:font typeface="Turret Road ExtraBold" pitchFamily="2" charset="0"/>
      <p:bold r:id="rId14"/>
    </p:embeddedFont>
    <p:embeddedFont>
      <p:font typeface="Sorts Mill Goudy" charset="0"/>
      <p:regular r:id="rId15"/>
      <p:italic r:id="rId16"/>
    </p:embeddedFont>
    <p:embeddedFont>
      <p:font typeface="Roboto Medium" charset="0"/>
      <p:regular r:id="rId17"/>
      <p:bold r:id="rId18"/>
      <p:italic r:id="rId19"/>
      <p:boldItalic r:id="rId20"/>
    </p:embeddedFont>
    <p:embeddedFont>
      <p:font typeface="Roboto" charset="0"/>
      <p:regular r:id="rId21"/>
      <p:bold r:id="rId22"/>
      <p:italic r:id="rId23"/>
      <p:boldItalic r:id="rId24"/>
    </p:embeddedFont>
    <p:embeddedFont>
      <p:font typeface="Calibri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691" y="-91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760" y="0"/>
            <a:ext cx="2971800" cy="45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592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400" cy="360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360"/>
            <a:ext cx="2971800" cy="45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760" y="8685360"/>
            <a:ext cx="2971800" cy="45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400" cy="360036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400" cy="360036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592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400" cy="360036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400" cy="360036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5" name="Google Shape;165;p2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400" cy="3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:notes"/>
          <p:cNvSpPr txBox="1"/>
          <p:nvPr/>
        </p:nvSpPr>
        <p:spPr>
          <a:xfrm>
            <a:off x="3884760" y="868536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sz="12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9f86ad194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4" name="Google Shape;174;g29f86ad1943_0_18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400" cy="3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29f86ad1943_0_18:notes"/>
          <p:cNvSpPr txBox="1"/>
          <p:nvPr/>
        </p:nvSpPr>
        <p:spPr>
          <a:xfrm>
            <a:off x="3884760" y="868536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sz="12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:notes"/>
          <p:cNvSpPr txBox="1">
            <a:spLocks noGrp="1"/>
          </p:cNvSpPr>
          <p:nvPr>
            <p:ph type="body" idx="1"/>
          </p:nvPr>
        </p:nvSpPr>
        <p:spPr>
          <a:xfrm>
            <a:off x="685800" y="4400640"/>
            <a:ext cx="5486400" cy="360036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 txBox="1">
            <a:spLocks noGrp="1"/>
          </p:cNvSpPr>
          <p:nvPr>
            <p:ph type="subTitle" idx="1"/>
          </p:nvPr>
        </p:nvSpPr>
        <p:spPr>
          <a:xfrm>
            <a:off x="913680" y="609480"/>
            <a:ext cx="10353600" cy="58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4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4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4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6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6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subTitle" idx="1"/>
          </p:nvPr>
        </p:nvSpPr>
        <p:spPr>
          <a:xfrm>
            <a:off x="913680" y="609480"/>
            <a:ext cx="10353600" cy="58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370520" y="1769400"/>
            <a:ext cx="943992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dt" idx="10"/>
          </p:nvPr>
        </p:nvSpPr>
        <p:spPr>
          <a:xfrm>
            <a:off x="7678800" y="6000840"/>
            <a:ext cx="2743200" cy="36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913680" y="6000840"/>
            <a:ext cx="6672960" cy="36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10514160" y="6000840"/>
            <a:ext cx="753480" cy="36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913680" y="609480"/>
            <a:ext cx="10353600" cy="12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title" idx="2"/>
          </p:nvPr>
        </p:nvSpPr>
        <p:spPr>
          <a:xfrm>
            <a:off x="913680" y="2076480"/>
            <a:ext cx="10353600" cy="371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dt" idx="10"/>
          </p:nvPr>
        </p:nvSpPr>
        <p:spPr>
          <a:xfrm>
            <a:off x="7678800" y="6000840"/>
            <a:ext cx="2743200" cy="36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ftr" idx="11"/>
          </p:nvPr>
        </p:nvSpPr>
        <p:spPr>
          <a:xfrm>
            <a:off x="913680" y="6000840"/>
            <a:ext cx="6672960" cy="36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10514160" y="6000840"/>
            <a:ext cx="753480" cy="36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ransition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7"/>
          <p:cNvPicPr preferRelativeResize="0"/>
          <p:nvPr/>
        </p:nvPicPr>
        <p:blipFill rotWithShape="1">
          <a:blip r:embed="rId4">
            <a:alphaModFix/>
            <a:lum bright="-40000"/>
          </a:blip>
          <a:srcRect b="6250"/>
          <a:stretch/>
        </p:blipFill>
        <p:spPr>
          <a:xfrm>
            <a:off x="0" y="0"/>
            <a:ext cx="1219212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7"/>
          <p:cNvSpPr txBox="1"/>
          <p:nvPr/>
        </p:nvSpPr>
        <p:spPr>
          <a:xfrm>
            <a:off x="1370520" y="1769400"/>
            <a:ext cx="9365400" cy="18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7200" b="1" i="0" u="none" strike="noStrike" cap="none" dirty="0">
                <a:solidFill>
                  <a:schemeClr val="bg1">
                    <a:lumMod val="95000"/>
                  </a:schemeClr>
                </a:solidFill>
                <a:latin typeface="Black Ops One"/>
                <a:ea typeface="Black Ops One"/>
                <a:cs typeface="Black Ops One"/>
                <a:sym typeface="Black Ops One"/>
              </a:rPr>
              <a:t>IntelliCross</a:t>
            </a:r>
            <a:endParaRPr sz="7200" b="0" i="0" u="none" strike="noStrike" cap="none">
              <a:solidFill>
                <a:schemeClr val="bg1">
                  <a:lumMod val="9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7"/>
          <p:cNvSpPr txBox="1"/>
          <p:nvPr/>
        </p:nvSpPr>
        <p:spPr>
          <a:xfrm>
            <a:off x="1370520" y="3583800"/>
            <a:ext cx="9365400" cy="104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0" i="0" u="none" strike="noStrike" cap="none" dirty="0">
                <a:solidFill>
                  <a:schemeClr val="bg1">
                    <a:lumMod val="95000"/>
                  </a:schemeClr>
                </a:solidFill>
                <a:latin typeface="Turret Road" pitchFamily="2" charset="0"/>
                <a:sym typeface="Arial"/>
              </a:rPr>
              <a:t>Smart Traffic Control</a:t>
            </a:r>
            <a:endParaRPr sz="2000" b="0" i="0" u="none" strike="noStrike" cap="none">
              <a:solidFill>
                <a:schemeClr val="bg1">
                  <a:lumMod val="95000"/>
                </a:schemeClr>
              </a:solidFill>
              <a:latin typeface="Turret Road" pitchFamily="2" charset="0"/>
              <a:sym typeface="Arial"/>
            </a:endParaRPr>
          </a:p>
        </p:txBody>
      </p:sp>
      <p:sp>
        <p:nvSpPr>
          <p:cNvPr id="125" name="Google Shape;125;p27"/>
          <p:cNvSpPr txBox="1"/>
          <p:nvPr/>
        </p:nvSpPr>
        <p:spPr>
          <a:xfrm>
            <a:off x="1381092" y="5429264"/>
            <a:ext cx="9365400" cy="104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0" i="0" u="none" strike="noStrike" cap="none" dirty="0">
                <a:solidFill>
                  <a:schemeClr val="bg1">
                    <a:lumMod val="95000"/>
                  </a:schemeClr>
                </a:solidFill>
                <a:latin typeface="Turret Road" pitchFamily="2" charset="0"/>
                <a:sym typeface="Arial"/>
              </a:rPr>
              <a:t>Group 8</a:t>
            </a:r>
            <a:endParaRPr sz="1200" b="0" i="0" u="none" strike="noStrike" cap="none">
              <a:solidFill>
                <a:schemeClr val="bg1">
                  <a:lumMod val="95000"/>
                </a:schemeClr>
              </a:solidFill>
              <a:latin typeface="Turret Road" pitchFamily="2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IN" sz="1200" b="0" i="0" u="none" strike="noStrike" cap="none" dirty="0">
                <a:solidFill>
                  <a:schemeClr val="bg1">
                    <a:lumMod val="95000"/>
                  </a:schemeClr>
                </a:solidFill>
                <a:latin typeface="Turret Road" pitchFamily="2" charset="0"/>
                <a:sym typeface="Arial"/>
              </a:rPr>
              <a:t>CS6422 Complex System Development </a:t>
            </a:r>
            <a:endParaRPr sz="1200" b="0" i="0" u="none" strike="noStrike" cap="none">
              <a:solidFill>
                <a:schemeClr val="bg1">
                  <a:lumMod val="95000"/>
                </a:schemeClr>
              </a:solidFill>
              <a:latin typeface="Turret Road" pitchFamily="2" charset="0"/>
              <a:sym typeface="Arial"/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8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1" name="Google Shape;131;p28"/>
          <p:cNvSpPr txBox="1"/>
          <p:nvPr/>
        </p:nvSpPr>
        <p:spPr>
          <a:xfrm>
            <a:off x="913680" y="609480"/>
            <a:ext cx="5978160" cy="148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600" i="0" u="none" strike="noStrike" cap="none">
                <a:solidFill>
                  <a:srgbClr val="F4EDD8"/>
                </a:solidFill>
                <a:latin typeface="Turret Road ExtraBold"/>
                <a:ea typeface="Turret Road ExtraBold"/>
                <a:cs typeface="Turret Road ExtraBold"/>
                <a:sym typeface="Turret Road ExtraBold"/>
              </a:rPr>
              <a:t>Introduction</a:t>
            </a:r>
            <a:endParaRPr sz="4600" i="0" u="none" strike="noStrike" cap="none">
              <a:latin typeface="Turret Road ExtraBold"/>
              <a:ea typeface="Turret Road ExtraBold"/>
              <a:cs typeface="Turret Road ExtraBold"/>
              <a:sym typeface="Turret Road ExtraBold"/>
            </a:endParaRPr>
          </a:p>
        </p:txBody>
      </p:sp>
      <p:sp>
        <p:nvSpPr>
          <p:cNvPr id="132" name="Google Shape;132;p28"/>
          <p:cNvSpPr txBox="1"/>
          <p:nvPr/>
        </p:nvSpPr>
        <p:spPr>
          <a:xfrm>
            <a:off x="913680" y="2279160"/>
            <a:ext cx="5978160" cy="341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Revolutionize your commute with </a:t>
            </a:r>
            <a:r>
              <a:rPr lang="en-IN" sz="2000" b="1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IntelliCross Smart Traffic Control System !</a:t>
            </a:r>
            <a:r>
              <a:rPr lang="en-IN" sz="2000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! </a:t>
            </a:r>
            <a:endParaRPr sz="2000">
              <a:solidFill>
                <a:srgbClr val="F4EDD8"/>
              </a:solidFill>
              <a:latin typeface="Turret Road"/>
              <a:ea typeface="Turret Road"/>
              <a:cs typeface="Turret Road"/>
              <a:sym typeface="Turret Road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4EDD8"/>
              </a:solidFill>
              <a:latin typeface="Turret Road"/>
              <a:ea typeface="Turret Road"/>
              <a:cs typeface="Turret Road"/>
              <a:sym typeface="Turret Road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Say goodbye to traffic jams and delays as our system dynamically adjusts lights in real-time, optimizing traffic flow based on actual vehicle counts. </a:t>
            </a:r>
            <a:endParaRPr sz="2000">
              <a:solidFill>
                <a:srgbClr val="F4EDD8"/>
              </a:solidFill>
              <a:latin typeface="Turret Road"/>
              <a:ea typeface="Turret Road"/>
              <a:cs typeface="Turret Road"/>
              <a:sym typeface="Turret Road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4EDD8"/>
              </a:solidFill>
              <a:latin typeface="Turret Road"/>
              <a:ea typeface="Turret Road"/>
              <a:cs typeface="Turret Road"/>
              <a:sym typeface="Turret Road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Experience the future of efficient intersections!</a:t>
            </a:r>
            <a:endParaRPr sz="2000">
              <a:solidFill>
                <a:srgbClr val="F4EDD8"/>
              </a:solidFill>
              <a:latin typeface="Turret Road"/>
              <a:ea typeface="Turret Road"/>
              <a:cs typeface="Turret Road"/>
              <a:sym typeface="Turret Road"/>
            </a:endParaRPr>
          </a:p>
        </p:txBody>
      </p:sp>
      <p:pic>
        <p:nvPicPr>
          <p:cNvPr id="133" name="Google Shape;133;p28" descr="A blurry image of a traffic jam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38923" r="23581"/>
          <a:stretch/>
        </p:blipFill>
        <p:spPr>
          <a:xfrm>
            <a:off x="7620480" y="0"/>
            <a:ext cx="457164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8"/>
          <p:cNvPicPr preferRelativeResize="0"/>
          <p:nvPr/>
        </p:nvPicPr>
        <p:blipFill rotWithShape="1">
          <a:blip r:embed="rId5">
            <a:alphaModFix/>
          </a:blip>
          <a:srcRect t="964" r="2806" b="1444"/>
          <a:stretch/>
        </p:blipFill>
        <p:spPr>
          <a:xfrm>
            <a:off x="7501320" y="0"/>
            <a:ext cx="469044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9"/>
          <p:cNvSpPr/>
          <p:nvPr/>
        </p:nvSpPr>
        <p:spPr>
          <a:xfrm rot="-5400000">
            <a:off x="2746080" y="1308240"/>
            <a:ext cx="6858000" cy="42382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blipFill rotWithShape="0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dist="101520">
              <a:srgbClr val="000000">
                <a:alpha val="11764"/>
              </a:srgbClr>
            </a:outerShdw>
          </a:effectLst>
        </p:spPr>
      </p:sp>
      <p:sp>
        <p:nvSpPr>
          <p:cNvPr id="140" name="Google Shape;140;p29"/>
          <p:cNvSpPr txBox="1"/>
          <p:nvPr/>
        </p:nvSpPr>
        <p:spPr>
          <a:xfrm>
            <a:off x="100080" y="1310400"/>
            <a:ext cx="4450320" cy="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i="0" u="none" strike="noStrike" cap="none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Scenario </a:t>
            </a:r>
            <a:r>
              <a:rPr lang="en-IN" sz="3200" b="1" dirty="0">
                <a:solidFill>
                  <a:srgbClr val="F4EDD8"/>
                </a:solidFill>
                <a:latin typeface="Sorts Mill Goudy"/>
                <a:ea typeface="Turret Road"/>
                <a:cs typeface="Turret Road"/>
                <a:sym typeface="Sorts Mill Goudy"/>
              </a:rPr>
              <a:t>1</a:t>
            </a:r>
            <a:endParaRPr sz="32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1" name="Google Shape;141;p29"/>
          <p:cNvCxnSpPr/>
          <p:nvPr/>
        </p:nvCxnSpPr>
        <p:spPr>
          <a:xfrm>
            <a:off x="318240" y="969480"/>
            <a:ext cx="737280" cy="360"/>
          </a:xfrm>
          <a:prstGeom prst="straightConnector1">
            <a:avLst/>
          </a:prstGeom>
          <a:noFill/>
          <a:ln w="57225" cap="flat" cmpd="sng">
            <a:solidFill>
              <a:srgbClr val="C3986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2" name="Google Shape;142;p29"/>
          <p:cNvSpPr txBox="1"/>
          <p:nvPr/>
        </p:nvSpPr>
        <p:spPr>
          <a:xfrm>
            <a:off x="-29520" y="2374200"/>
            <a:ext cx="4085640" cy="35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72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0" u="none" strike="noStrike" cap="none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Normal Traffic</a:t>
            </a:r>
            <a:endParaRPr sz="24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  <a:p>
            <a:pPr marL="36720" marR="0" lvl="0" indent="0" algn="ctr" rtl="0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IN" sz="2400" i="0" u="none" strike="noStrike" cap="none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 </a:t>
            </a:r>
          </a:p>
          <a:p>
            <a:pPr marL="379800" lvl="0" indent="-343080">
              <a:lnSpc>
                <a:spcPct val="110000"/>
              </a:lnSpc>
              <a:spcBef>
                <a:spcPts val="1100"/>
              </a:spcBef>
              <a:buClr>
                <a:srgbClr val="F4EDD8"/>
              </a:buClr>
              <a:buSzPts val="1400"/>
              <a:buFont typeface="Turret Road"/>
              <a:buChar char="◈"/>
            </a:pPr>
            <a:r>
              <a:rPr lang="en-IN" sz="2000" i="0" u="none" strike="noStrike" cap="none" dirty="0" smtClean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Each </a:t>
            </a:r>
            <a:r>
              <a:rPr lang="en-US" sz="2000" dirty="0" smtClean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side of the intersection has nearly similar vehicle count. Typically, the "non-rush" hours, like 2-3 PM or midnights.</a:t>
            </a:r>
            <a:endParaRPr sz="20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</p:txBody>
      </p:sp>
      <p:sp>
        <p:nvSpPr>
          <p:cNvPr id="143" name="Google Shape;143;p29"/>
          <p:cNvSpPr txBox="1"/>
          <p:nvPr/>
        </p:nvSpPr>
        <p:spPr>
          <a:xfrm>
            <a:off x="3910320" y="1310400"/>
            <a:ext cx="4450320" cy="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i="0" u="none" strike="noStrike" cap="none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Scenario 2</a:t>
            </a:r>
            <a:endParaRPr sz="32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</p:txBody>
      </p:sp>
      <p:sp>
        <p:nvSpPr>
          <p:cNvPr id="144" name="Google Shape;144;p29"/>
          <p:cNvSpPr txBox="1"/>
          <p:nvPr/>
        </p:nvSpPr>
        <p:spPr>
          <a:xfrm>
            <a:off x="3976920" y="2374200"/>
            <a:ext cx="4317480" cy="35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72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0" u="none" strike="noStrike" cap="none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Peak Hours Traffic</a:t>
            </a:r>
            <a:endParaRPr sz="24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  <a:p>
            <a:pPr marL="36720" marR="0" lvl="0" indent="0" algn="ctr" rtl="0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24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  <a:p>
            <a:pPr marL="379800" marR="0" lvl="0" indent="-343080" algn="l" rtl="0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Clr>
                <a:srgbClr val="F4EDD8"/>
              </a:buClr>
              <a:buSzPts val="1400"/>
              <a:buFont typeface="Turret Road"/>
              <a:buChar char="◈"/>
            </a:pPr>
            <a:r>
              <a:rPr lang="en-IN" sz="2000" i="0" u="none" strike="noStrike" cap="none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After Office hours that is 6 pm or school timings that is 10am and </a:t>
            </a:r>
            <a:r>
              <a:rPr lang="en-IN" sz="200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6pm</a:t>
            </a:r>
            <a:r>
              <a:rPr lang="en-IN" sz="2000" i="0" u="none" strike="noStrike" cap="none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.</a:t>
            </a:r>
            <a:endParaRPr sz="20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</p:txBody>
      </p:sp>
      <p:cxnSp>
        <p:nvCxnSpPr>
          <p:cNvPr id="145" name="Google Shape;145;p29"/>
          <p:cNvCxnSpPr/>
          <p:nvPr/>
        </p:nvCxnSpPr>
        <p:spPr>
          <a:xfrm>
            <a:off x="4521240" y="969480"/>
            <a:ext cx="737280" cy="360"/>
          </a:xfrm>
          <a:prstGeom prst="straightConnector1">
            <a:avLst/>
          </a:prstGeom>
          <a:noFill/>
          <a:ln w="57225" cap="flat" cmpd="sng">
            <a:solidFill>
              <a:srgbClr val="C3986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6" name="Google Shape;146;p29"/>
          <p:cNvSpPr/>
          <p:nvPr/>
        </p:nvSpPr>
        <p:spPr>
          <a:xfrm rot="-5400000">
            <a:off x="6819480" y="1485360"/>
            <a:ext cx="6858000" cy="38872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blipFill rotWithShape="0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dist="101520">
              <a:srgbClr val="000000">
                <a:alpha val="11764"/>
              </a:srgbClr>
            </a:outerShdw>
          </a:effectLst>
        </p:spPr>
      </p:sp>
      <p:sp>
        <p:nvSpPr>
          <p:cNvPr id="147" name="Google Shape;147;p29"/>
          <p:cNvSpPr txBox="1"/>
          <p:nvPr/>
        </p:nvSpPr>
        <p:spPr>
          <a:xfrm>
            <a:off x="8065800" y="1310400"/>
            <a:ext cx="4450320" cy="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i="0" u="none" strike="noStrike" cap="none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Scenario 3</a:t>
            </a:r>
            <a:endParaRPr sz="32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</p:txBody>
      </p:sp>
      <p:sp>
        <p:nvSpPr>
          <p:cNvPr id="148" name="Google Shape;148;p29"/>
          <p:cNvSpPr txBox="1"/>
          <p:nvPr/>
        </p:nvSpPr>
        <p:spPr>
          <a:xfrm>
            <a:off x="8294400" y="2374200"/>
            <a:ext cx="3887280" cy="35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/>
          <a:p>
            <a:pPr marL="3672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0" u="none" strike="noStrike" cap="none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Dynamic Traffic</a:t>
            </a:r>
            <a:endParaRPr sz="24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  <a:p>
            <a:pPr marL="36720" marR="0" lvl="0" indent="0" algn="ctr" rtl="0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24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  <a:p>
            <a:pPr marL="343080" marR="0" lvl="0" indent="-306000" algn="ctr" rtl="0">
              <a:lnSpc>
                <a:spcPct val="110000"/>
              </a:lnSpc>
              <a:spcBef>
                <a:spcPts val="1202"/>
              </a:spcBef>
              <a:spcAft>
                <a:spcPts val="0"/>
              </a:spcAft>
              <a:buClr>
                <a:srgbClr val="F4EDD8"/>
              </a:buClr>
              <a:buSzPts val="1400"/>
              <a:buFont typeface="Turret Road"/>
              <a:buChar char="◈"/>
            </a:pPr>
            <a:r>
              <a:rPr lang="en-IN" sz="2000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U</a:t>
            </a:r>
            <a:r>
              <a:rPr lang="en-IN" sz="2000" i="0" u="none" strike="noStrike" cap="none" dirty="0" smtClean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ser </a:t>
            </a:r>
            <a:r>
              <a:rPr lang="en-IN" sz="2000" i="0" u="none" strike="noStrike" cap="none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can give input as per their choice to check the system.</a:t>
            </a:r>
            <a:endParaRPr sz="20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</p:txBody>
      </p:sp>
      <p:cxnSp>
        <p:nvCxnSpPr>
          <p:cNvPr id="149" name="Google Shape;149;p29"/>
          <p:cNvCxnSpPr/>
          <p:nvPr/>
        </p:nvCxnSpPr>
        <p:spPr>
          <a:xfrm>
            <a:off x="8676720" y="969480"/>
            <a:ext cx="737280" cy="360"/>
          </a:xfrm>
          <a:prstGeom prst="straightConnector1">
            <a:avLst/>
          </a:prstGeom>
          <a:noFill/>
          <a:ln w="57225" cap="flat" cmpd="sng">
            <a:solidFill>
              <a:srgbClr val="C3986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30"/>
          <p:cNvGrpSpPr/>
          <p:nvPr/>
        </p:nvGrpSpPr>
        <p:grpSpPr>
          <a:xfrm>
            <a:off x="627150" y="824653"/>
            <a:ext cx="5344825" cy="5533305"/>
            <a:chOff x="1178650" y="283725"/>
            <a:chExt cx="2030400" cy="4076400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55" name="Google Shape;155;p30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0"/>
            <p:cNvSpPr/>
            <p:nvPr/>
          </p:nvSpPr>
          <p:spPr>
            <a:xfrm>
              <a:off x="1233923" y="1225061"/>
              <a:ext cx="1815000" cy="6081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57" name="Google Shape;157;p30"/>
            <p:cNvSpPr/>
            <p:nvPr/>
          </p:nvSpPr>
          <p:spPr>
            <a:xfrm>
              <a:off x="1233923" y="1846625"/>
              <a:ext cx="1815000" cy="8298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8" name="Google Shape;158;p30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5400" b="1" dirty="0">
                  <a:solidFill>
                    <a:srgbClr val="F2F2F2"/>
                  </a:solidFill>
                  <a:latin typeface="Turret Road"/>
                  <a:ea typeface="Turret Road"/>
                  <a:cs typeface="Turret Road"/>
                  <a:sym typeface="Turret Road"/>
                </a:rPr>
                <a:t>Key </a:t>
              </a:r>
              <a:endParaRPr sz="5400" b="1">
                <a:solidFill>
                  <a:srgbClr val="F2F2F2"/>
                </a:solidFill>
                <a:latin typeface="Turret Road"/>
                <a:ea typeface="Turret Road"/>
                <a:cs typeface="Turret Road"/>
                <a:sym typeface="Turret Road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5400" b="1" dirty="0">
                  <a:solidFill>
                    <a:srgbClr val="F2F2F2"/>
                  </a:solidFill>
                  <a:latin typeface="Turret Road"/>
                  <a:ea typeface="Turret Road"/>
                  <a:cs typeface="Turret Road"/>
                  <a:sym typeface="Turret Road"/>
                </a:rPr>
                <a:t>Features</a:t>
              </a:r>
              <a:endParaRPr sz="5400" b="1">
                <a:solidFill>
                  <a:srgbClr val="F2F2F2"/>
                </a:solidFill>
                <a:latin typeface="Turret Road"/>
                <a:ea typeface="Turret Road"/>
                <a:cs typeface="Turret Road"/>
                <a:sym typeface="Turret Road"/>
              </a:endParaRPr>
            </a:p>
          </p:txBody>
        </p:sp>
      </p:grpSp>
      <p:sp>
        <p:nvSpPr>
          <p:cNvPr id="159" name="Google Shape;159;p30"/>
          <p:cNvSpPr/>
          <p:nvPr/>
        </p:nvSpPr>
        <p:spPr>
          <a:xfrm>
            <a:off x="6220050" y="824703"/>
            <a:ext cx="5344800" cy="5533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30"/>
          <p:cNvSpPr/>
          <p:nvPr/>
        </p:nvSpPr>
        <p:spPr>
          <a:xfrm>
            <a:off x="6365358" y="1203717"/>
            <a:ext cx="4777800" cy="9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400" b="1">
                <a:solidFill>
                  <a:srgbClr val="F2F2F2"/>
                </a:solidFill>
                <a:latin typeface="Turret Road"/>
                <a:ea typeface="Turret Road"/>
                <a:cs typeface="Turret Road"/>
                <a:sym typeface="Turret Road"/>
              </a:rPr>
              <a:t>Benefits</a:t>
            </a:r>
            <a:endParaRPr sz="5400" b="1">
              <a:solidFill>
                <a:srgbClr val="F2F2F2"/>
              </a:solidFill>
              <a:latin typeface="Turret Road"/>
              <a:ea typeface="Turret Road"/>
              <a:cs typeface="Turret Road"/>
              <a:sym typeface="Turret Road"/>
            </a:endParaRPr>
          </a:p>
        </p:txBody>
      </p:sp>
      <p:sp>
        <p:nvSpPr>
          <p:cNvPr id="161" name="Google Shape;161;p30"/>
          <p:cNvSpPr txBox="1"/>
          <p:nvPr/>
        </p:nvSpPr>
        <p:spPr>
          <a:xfrm>
            <a:off x="711077" y="3333859"/>
            <a:ext cx="4090500" cy="24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Turret Road"/>
              <a:buChar char="-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  <a:t>Real time data processing and </a:t>
            </a:r>
            <a:r>
              <a:rPr lang="en-IN" sz="2400" dirty="0" smtClean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  <a:t>analysis</a:t>
            </a:r>
            <a:endParaRPr lang="en-IN" sz="2400" dirty="0">
              <a:solidFill>
                <a:schemeClr val="bg1">
                  <a:lumMod val="95000"/>
                </a:schemeClr>
              </a:solidFill>
              <a:latin typeface="Turret Road"/>
              <a:ea typeface="Turret Road"/>
              <a:cs typeface="Turret Road"/>
              <a:sym typeface="Turret Road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</a:pPr>
            <a:endParaRPr sz="2400">
              <a:solidFill>
                <a:schemeClr val="bg1">
                  <a:lumMod val="95000"/>
                </a:schemeClr>
              </a:solidFill>
              <a:latin typeface="Turret Road"/>
              <a:ea typeface="Turret Road"/>
              <a:cs typeface="Turret Road"/>
              <a:sym typeface="Turret Road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Turret Road"/>
              <a:buChar char="-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  <a:t>Intelligent algorithm</a:t>
            </a:r>
            <a:br>
              <a:rPr lang="en-IN" sz="2400" dirty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</a:br>
            <a:endParaRPr sz="2400">
              <a:solidFill>
                <a:schemeClr val="bg1">
                  <a:lumMod val="95000"/>
                </a:schemeClr>
              </a:solidFill>
              <a:latin typeface="Turret Road"/>
              <a:ea typeface="Turret Road"/>
              <a:cs typeface="Turret Road"/>
              <a:sym typeface="Turret Road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Turret Road"/>
              <a:buChar char="-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  <a:t>Dynamic Traffic Light Control</a:t>
            </a:r>
            <a:endParaRPr sz="2400">
              <a:solidFill>
                <a:schemeClr val="bg1">
                  <a:lumMod val="95000"/>
                </a:schemeClr>
              </a:solidFill>
              <a:latin typeface="Turret Road"/>
              <a:ea typeface="Turret Road"/>
              <a:cs typeface="Turret Road"/>
              <a:sym typeface="Turret Road"/>
            </a:endParaRPr>
          </a:p>
        </p:txBody>
      </p:sp>
      <p:sp>
        <p:nvSpPr>
          <p:cNvPr id="162" name="Google Shape;162;p30"/>
          <p:cNvSpPr txBox="1"/>
          <p:nvPr/>
        </p:nvSpPr>
        <p:spPr>
          <a:xfrm>
            <a:off x="6216679" y="3281321"/>
            <a:ext cx="5344800" cy="24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>
              <a:lnSpc>
                <a:spcPct val="110000"/>
              </a:lnSpc>
              <a:spcBef>
                <a:spcPts val="1001"/>
              </a:spcBef>
              <a:buClr>
                <a:srgbClr val="F2F2F2"/>
              </a:buClr>
              <a:buSzPts val="2400"/>
            </a:pPr>
            <a:r>
              <a:rPr lang="en-IN" sz="2300" dirty="0" smtClean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  <a:t>-  </a:t>
            </a:r>
            <a:r>
              <a:rPr lang="en-US" sz="2300" dirty="0" smtClean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  <a:t>Improved traffic flow and efficiency</a:t>
            </a:r>
            <a:endParaRPr lang="en-US" sz="2400" dirty="0" smtClean="0">
              <a:solidFill>
                <a:schemeClr val="bg1">
                  <a:lumMod val="95000"/>
                </a:schemeClr>
              </a:solidFill>
              <a:latin typeface="Turret Road"/>
              <a:ea typeface="Turret Road"/>
              <a:cs typeface="Turret Road"/>
              <a:sym typeface="Turret Road"/>
            </a:endParaRPr>
          </a:p>
          <a:p>
            <a:pPr marL="457200" lvl="0" indent="-294322" algn="l" rtl="0">
              <a:lnSpc>
                <a:spcPct val="110000"/>
              </a:lnSpc>
              <a:spcBef>
                <a:spcPts val="1001"/>
              </a:spcBef>
              <a:spcAft>
                <a:spcPts val="0"/>
              </a:spcAft>
              <a:buClr>
                <a:srgbClr val="F4EDD8"/>
              </a:buClr>
              <a:buSzPts val="1035"/>
            </a:pPr>
            <a:r>
              <a:rPr lang="en-IN" sz="2300" dirty="0" smtClean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  <a:t>-  </a:t>
            </a:r>
            <a:r>
              <a:rPr lang="en-IN" sz="2300" dirty="0" smtClean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  <a:t>Shorter </a:t>
            </a:r>
            <a:r>
              <a:rPr lang="en-IN" sz="2300" dirty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  <a:t>waiting times</a:t>
            </a:r>
            <a:endParaRPr sz="2300">
              <a:solidFill>
                <a:schemeClr val="bg1">
                  <a:lumMod val="95000"/>
                </a:schemeClr>
              </a:solidFill>
              <a:latin typeface="Turret Road"/>
              <a:ea typeface="Turret Road"/>
              <a:cs typeface="Turret Road"/>
              <a:sym typeface="Turret Road"/>
            </a:endParaRPr>
          </a:p>
          <a:p>
            <a:pPr marL="457200" lvl="0" indent="-294322" algn="l" rtl="0">
              <a:lnSpc>
                <a:spcPct val="110000"/>
              </a:lnSpc>
              <a:spcBef>
                <a:spcPts val="1001"/>
              </a:spcBef>
              <a:spcAft>
                <a:spcPts val="0"/>
              </a:spcAft>
              <a:buClr>
                <a:srgbClr val="F4EDD8"/>
              </a:buClr>
              <a:buSzPts val="1035"/>
            </a:pPr>
            <a:r>
              <a:rPr lang="en-IN" sz="2300" dirty="0" smtClean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  <a:t>-  Reduced </a:t>
            </a:r>
            <a:r>
              <a:rPr lang="en-IN" sz="2300" dirty="0">
                <a:solidFill>
                  <a:schemeClr val="bg1">
                    <a:lumMod val="95000"/>
                  </a:schemeClr>
                </a:solidFill>
                <a:latin typeface="Turret Road"/>
                <a:ea typeface="Turret Road"/>
                <a:cs typeface="Turret Road"/>
                <a:sym typeface="Turret Road"/>
              </a:rPr>
              <a:t>fuel consumption and emissions</a:t>
            </a:r>
            <a:endParaRPr sz="2300">
              <a:solidFill>
                <a:schemeClr val="bg1">
                  <a:lumMod val="95000"/>
                </a:schemeClr>
              </a:solidFill>
              <a:latin typeface="Turret Road"/>
              <a:ea typeface="Turret Road"/>
              <a:cs typeface="Turret Road"/>
              <a:sym typeface="Turret Road"/>
            </a:endParaRPr>
          </a:p>
          <a:p>
            <a:pPr marL="457200" lvl="0" indent="-381000" algn="l" rtl="0">
              <a:lnSpc>
                <a:spcPct val="110000"/>
              </a:lnSpc>
              <a:spcBef>
                <a:spcPts val="1001"/>
              </a:spcBef>
              <a:spcAft>
                <a:spcPts val="0"/>
              </a:spcAft>
              <a:buClr>
                <a:srgbClr val="F2F2F2"/>
              </a:buClr>
              <a:buSzPts val="2400"/>
            </a:pPr>
            <a:endParaRPr sz="2400">
              <a:solidFill>
                <a:schemeClr val="bg1">
                  <a:lumMod val="95000"/>
                </a:schemeClr>
              </a:solidFill>
              <a:latin typeface="Turret Road"/>
              <a:ea typeface="Turret Road"/>
              <a:cs typeface="Turret Road"/>
              <a:sym typeface="Turret Road"/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/>
          <p:nvPr/>
        </p:nvSpPr>
        <p:spPr>
          <a:xfrm>
            <a:off x="7168500" y="1012500"/>
            <a:ext cx="12192120" cy="6858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9" name="Google Shape;169;p31"/>
          <p:cNvSpPr txBox="1"/>
          <p:nvPr/>
        </p:nvSpPr>
        <p:spPr>
          <a:xfrm>
            <a:off x="3809984" y="71414"/>
            <a:ext cx="4538100" cy="9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i="0" u="none" strike="noStrike" cap="none" dirty="0">
                <a:solidFill>
                  <a:srgbClr val="E3DED1"/>
                </a:solidFill>
                <a:latin typeface="Turret Road"/>
                <a:ea typeface="Turret Road"/>
                <a:cs typeface="Turret Road"/>
                <a:sym typeface="Turret Road"/>
              </a:rPr>
              <a:t>Team Members</a:t>
            </a:r>
            <a:endParaRPr sz="40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</p:txBody>
      </p:sp>
      <p:sp>
        <p:nvSpPr>
          <p:cNvPr id="170" name="Google Shape;170;p31"/>
          <p:cNvSpPr txBox="1"/>
          <p:nvPr/>
        </p:nvSpPr>
        <p:spPr>
          <a:xfrm>
            <a:off x="8612475" y="1991250"/>
            <a:ext cx="3131100" cy="33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719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 i="0" u="none" strike="noStrike" cap="none" dirty="0">
                <a:solidFill>
                  <a:srgbClr val="E3DED1"/>
                </a:solidFill>
                <a:latin typeface="Turret Road"/>
                <a:ea typeface="Turret Road"/>
                <a:cs typeface="Turret Road"/>
                <a:sym typeface="Turret Road"/>
              </a:rPr>
              <a:t>Aakriti Tiwari</a:t>
            </a:r>
            <a:endParaRPr sz="23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  <a:p>
            <a:pPr marL="36719" marR="0" lvl="0" indent="0" algn="l" rtl="0">
              <a:lnSpc>
                <a:spcPct val="110000"/>
              </a:lnSpc>
              <a:spcBef>
                <a:spcPts val="1202"/>
              </a:spcBef>
              <a:spcAft>
                <a:spcPts val="0"/>
              </a:spcAft>
              <a:buNone/>
            </a:pPr>
            <a:r>
              <a:rPr lang="en-IN" sz="2400" i="0" u="none" strike="noStrike" cap="none" dirty="0">
                <a:solidFill>
                  <a:srgbClr val="E3DED1"/>
                </a:solidFill>
                <a:latin typeface="Turret Road"/>
                <a:ea typeface="Turret Road"/>
                <a:cs typeface="Turret Road"/>
                <a:sym typeface="Turret Road"/>
              </a:rPr>
              <a:t>Abhijeet Shendage</a:t>
            </a:r>
            <a:endParaRPr sz="24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  <a:p>
            <a:pPr marL="36719" marR="0" lvl="0" indent="0" algn="l" rtl="0">
              <a:lnSpc>
                <a:spcPct val="110000"/>
              </a:lnSpc>
              <a:spcBef>
                <a:spcPts val="1202"/>
              </a:spcBef>
              <a:spcAft>
                <a:spcPts val="0"/>
              </a:spcAft>
              <a:buNone/>
            </a:pPr>
            <a:r>
              <a:rPr lang="en-IN" sz="2400" i="0" u="none" strike="noStrike" cap="none" dirty="0">
                <a:solidFill>
                  <a:srgbClr val="E3DED1"/>
                </a:solidFill>
                <a:latin typeface="Turret Road"/>
                <a:ea typeface="Turret Road"/>
                <a:cs typeface="Turret Road"/>
                <a:sym typeface="Turret Road"/>
              </a:rPr>
              <a:t>Atharva Gokhale</a:t>
            </a:r>
            <a:endParaRPr sz="24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  <a:p>
            <a:pPr marL="36719" marR="0" lvl="0" indent="0" algn="l" rtl="0">
              <a:lnSpc>
                <a:spcPct val="110000"/>
              </a:lnSpc>
              <a:spcBef>
                <a:spcPts val="1202"/>
              </a:spcBef>
              <a:spcAft>
                <a:spcPts val="0"/>
              </a:spcAft>
              <a:buNone/>
            </a:pPr>
            <a:r>
              <a:rPr lang="en-IN" sz="2400" i="0" u="none" strike="noStrike" cap="none" dirty="0">
                <a:solidFill>
                  <a:srgbClr val="E3DED1"/>
                </a:solidFill>
                <a:latin typeface="Turret Road"/>
                <a:ea typeface="Turret Road"/>
                <a:cs typeface="Turret Road"/>
                <a:sym typeface="Turret Road"/>
              </a:rPr>
              <a:t>Mrunal Adhav</a:t>
            </a:r>
            <a:endParaRPr sz="24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  <a:p>
            <a:pPr marL="36719" marR="0" lvl="0" indent="0" algn="l" rtl="0">
              <a:lnSpc>
                <a:spcPct val="110000"/>
              </a:lnSpc>
              <a:spcBef>
                <a:spcPts val="1202"/>
              </a:spcBef>
              <a:spcAft>
                <a:spcPts val="0"/>
              </a:spcAft>
              <a:buNone/>
            </a:pPr>
            <a:r>
              <a:rPr lang="en-IN" sz="2400" i="0" u="none" strike="noStrike" cap="none" dirty="0">
                <a:solidFill>
                  <a:srgbClr val="E3DED1"/>
                </a:solidFill>
                <a:latin typeface="Turret Road"/>
                <a:ea typeface="Turret Road"/>
                <a:cs typeface="Turret Road"/>
                <a:sym typeface="Turret Road"/>
              </a:rPr>
              <a:t>Nikita Jakhete</a:t>
            </a:r>
            <a:endParaRPr sz="2400" i="0" u="none" strike="noStrike" cap="none">
              <a:latin typeface="Turret Road"/>
              <a:ea typeface="Turret Road"/>
              <a:cs typeface="Turret Road"/>
              <a:sym typeface="Turret Road"/>
            </a:endParaRPr>
          </a:p>
        </p:txBody>
      </p:sp>
      <p:pic>
        <p:nvPicPr>
          <p:cNvPr id="171" name="Google Shape;17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375" y="1497225"/>
            <a:ext cx="7514249" cy="422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9" name="Google Shape;179;p32"/>
          <p:cNvSpPr txBox="1"/>
          <p:nvPr/>
        </p:nvSpPr>
        <p:spPr>
          <a:xfrm>
            <a:off x="3881422" y="285728"/>
            <a:ext cx="4538100" cy="9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rgbClr val="E3DED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Conclusion</a:t>
            </a:r>
            <a:endParaRPr sz="40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6712" y="1428736"/>
            <a:ext cx="1050138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 smtClean="0">
                <a:solidFill>
                  <a:schemeClr val="tx2"/>
                </a:solidFill>
                <a:latin typeface="Turret Road" pitchFamily="2" charset="0"/>
              </a:rPr>
              <a:t>This traffic management system is crafted to streamline traffic efficiently through the utilization of sensors and cameras for vehicle detection. </a:t>
            </a:r>
            <a:endParaRPr lang="en-IN" sz="2400" dirty="0" smtClean="0">
              <a:solidFill>
                <a:schemeClr val="tx2"/>
              </a:solidFill>
              <a:latin typeface="Turret Road" pitchFamily="2" charset="0"/>
            </a:endParaRPr>
          </a:p>
          <a:p>
            <a:endParaRPr lang="en-IN" sz="2400" dirty="0" smtClean="0">
              <a:solidFill>
                <a:schemeClr val="tx2"/>
              </a:solidFill>
              <a:latin typeface="Turret Road" pitchFamily="2" charset="0"/>
            </a:endParaRPr>
          </a:p>
          <a:p>
            <a:r>
              <a:rPr lang="en-IN" sz="2400" dirty="0" smtClean="0">
                <a:solidFill>
                  <a:schemeClr val="tx2"/>
                </a:solidFill>
                <a:latin typeface="Turret Road" pitchFamily="2" charset="0"/>
              </a:rPr>
              <a:t>This </a:t>
            </a:r>
            <a:r>
              <a:rPr lang="en-IN" sz="2400" dirty="0" smtClean="0">
                <a:solidFill>
                  <a:schemeClr val="tx2"/>
                </a:solidFill>
                <a:latin typeface="Turret Road" pitchFamily="2" charset="0"/>
              </a:rPr>
              <a:t>dynamic approach contributes to an organized and optimized transportation setting, promoting a more efficient </a:t>
            </a:r>
            <a:r>
              <a:rPr lang="en-IN" sz="2400" dirty="0" smtClean="0">
                <a:solidFill>
                  <a:schemeClr val="tx2"/>
                </a:solidFill>
                <a:latin typeface="Turret Road" pitchFamily="2" charset="0"/>
              </a:rPr>
              <a:t>urban mobility</a:t>
            </a:r>
            <a:r>
              <a:rPr lang="en-IN" sz="2400" dirty="0" smtClean="0">
                <a:solidFill>
                  <a:schemeClr val="tx2"/>
                </a:solidFill>
                <a:latin typeface="Turret Road" pitchFamily="2" charset="0"/>
              </a:rPr>
              <a:t> experience.</a:t>
            </a:r>
            <a:endParaRPr lang="en-IN" sz="2400" dirty="0">
              <a:solidFill>
                <a:schemeClr val="tx2"/>
              </a:solidFill>
              <a:latin typeface="Turret Road" pitchFamily="2" charset="0"/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/>
        </p:nvSpPr>
        <p:spPr>
          <a:xfrm>
            <a:off x="3358080" y="2706120"/>
            <a:ext cx="5978160" cy="347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33"/>
          <p:cNvSpPr txBox="1"/>
          <p:nvPr/>
        </p:nvSpPr>
        <p:spPr>
          <a:xfrm>
            <a:off x="919200" y="2377980"/>
            <a:ext cx="10353600" cy="12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600" dirty="0">
                <a:solidFill>
                  <a:srgbClr val="F4EDD8"/>
                </a:solidFill>
                <a:latin typeface="Turret Road"/>
                <a:ea typeface="Turret Road"/>
                <a:cs typeface="Turret Road"/>
                <a:sym typeface="Turret Road"/>
              </a:rPr>
              <a:t>Thanks!!</a:t>
            </a:r>
            <a:endParaRPr sz="4600">
              <a:solidFill>
                <a:srgbClr val="F4EDD8"/>
              </a:solidFill>
              <a:latin typeface="Turret Road"/>
              <a:ea typeface="Turret Road"/>
              <a:cs typeface="Turret Road"/>
              <a:sym typeface="Turret Road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600">
              <a:solidFill>
                <a:srgbClr val="F4EDD8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600">
              <a:solidFill>
                <a:srgbClr val="F4EDD8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87" name="Google Shape;187;p33"/>
          <p:cNvSpPr/>
          <p:nvPr/>
        </p:nvSpPr>
        <p:spPr>
          <a:xfrm>
            <a:off x="2188926" y="3214686"/>
            <a:ext cx="7814148" cy="134796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Turret Road"/>
              </a:rPr>
              <a:t>Questions?</a:t>
            </a: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206</Words>
  <PresentationFormat>Custom</PresentationFormat>
  <Paragraphs>46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Black Ops One</vt:lpstr>
      <vt:lpstr>Turret Road</vt:lpstr>
      <vt:lpstr>Turret Road ExtraBold</vt:lpstr>
      <vt:lpstr>Sorts Mill Goudy</vt:lpstr>
      <vt:lpstr>Roboto Medium</vt:lpstr>
      <vt:lpstr>Roboto</vt:lpstr>
      <vt:lpstr>Calibri</vt:lpstr>
      <vt:lpstr>Times New Roman</vt:lpstr>
      <vt:lpstr>Office Theme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Mrunal</cp:lastModifiedBy>
  <cp:revision>9</cp:revision>
  <dcterms:modified xsi:type="dcterms:W3CDTF">2023-11-28T20:24:09Z</dcterms:modified>
</cp:coreProperties>
</file>